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6" r:id="rId7"/>
    <p:sldId id="286" r:id="rId8"/>
    <p:sldId id="271" r:id="rId9"/>
    <p:sldId id="270" r:id="rId10"/>
    <p:sldId id="260" r:id="rId11"/>
    <p:sldId id="267" r:id="rId12"/>
    <p:sldId id="26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90" autoAdjust="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3E401-D24D-4B08-A513-3FC96CB300FD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B2FF0-B741-4FA7-9C73-A6D5D4DBF9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62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30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矿物时序演化：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）还有大量的研究区数据未利用，准备使用频率域的思路进行批量处理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）按照纬度区分，不同区域间演化趋势是否存在相同规律？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）受限于对齐效果，只有部分像对之间能产生良好的空间变化检测，需要手动筛选；该类检测结果表现出怎样的空间特征？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24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气象事件关联：</a:t>
            </a:r>
            <a:endParaRPr lang="en-US" altLang="zh-CN" dirty="0"/>
          </a:p>
          <a:p>
            <a:r>
              <a:rPr lang="zh-CN" altLang="en-US" dirty="0"/>
              <a:t>大气搬运对火星表面的物质分布起着重要作用；结合现有相同时间段的尘暴活动事件数据集，可以特定某一时期某种强度的尘暴活动对火表矿物分布的影响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57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2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21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要点：</a:t>
            </a:r>
            <a:r>
              <a:rPr lang="en-US" altLang="zh-CN" dirty="0"/>
              <a:t>1.MRO</a:t>
            </a:r>
            <a:r>
              <a:rPr lang="zh-CN" altLang="en-US" dirty="0"/>
              <a:t>发射</a:t>
            </a:r>
            <a:r>
              <a:rPr lang="en-US" altLang="zh-CN" dirty="0"/>
              <a:t>20</a:t>
            </a:r>
            <a:r>
              <a:rPr lang="zh-CN" altLang="en-US" dirty="0"/>
              <a:t>周年</a:t>
            </a:r>
            <a:r>
              <a:rPr lang="en-US" altLang="zh-CN" dirty="0"/>
              <a:t>——</a:t>
            </a:r>
            <a:r>
              <a:rPr lang="zh-CN" altLang="en-US" dirty="0"/>
              <a:t>累积大量观测数据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现有研究发现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zh-CN" altLang="en-US" dirty="0">
                <a:sym typeface="Wingdings" panose="05000000000000000000" pitchFamily="2" charset="2"/>
              </a:rPr>
              <a:t>）火星活跃的大气活动（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）可观测尺度下的地质事件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3.</a:t>
            </a:r>
            <a:r>
              <a:rPr lang="zh-CN" altLang="en-US" dirty="0">
                <a:sym typeface="Wingdings" panose="05000000000000000000" pitchFamily="2" charset="2"/>
              </a:rPr>
              <a:t>举例子（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zh-CN" altLang="en-US" dirty="0">
                <a:sym typeface="Wingdings" panose="05000000000000000000" pitchFamily="2" charset="2"/>
              </a:rPr>
              <a:t>）沙丘地区横向风成脊的移动（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）两极地区由沉积引起的“雪崩”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结论：火星表面发生着当前观测尺度下可以观察到的变化，并且能使用高精度数据做形态学上的确认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本课题意义：从光谱学上补充形态学研究在观测维度和尺度上的空缺，填补在较大区域上时序持续观测的空白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143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https://mars.quickmap.io/</a:t>
            </a:r>
            <a:br>
              <a:rPr lang="en-US" altLang="zh-CN" dirty="0"/>
            </a:br>
            <a:r>
              <a:rPr lang="en-US" altLang="zh-CN" dirty="0"/>
              <a:t>1.</a:t>
            </a:r>
            <a:r>
              <a:rPr lang="zh-CN" altLang="en-US" dirty="0"/>
              <a:t>数据概览：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）时间尺度：集中于</a:t>
            </a:r>
            <a:r>
              <a:rPr lang="en-US" altLang="zh-CN" dirty="0"/>
              <a:t>MY28~MY32</a:t>
            </a:r>
            <a:r>
              <a:rPr lang="zh-CN" altLang="en-US" dirty="0"/>
              <a:t>时期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）空间尺度：全球均有分布，共</a:t>
            </a:r>
            <a:r>
              <a:rPr lang="en-US" altLang="zh-CN" dirty="0"/>
              <a:t>10495</a:t>
            </a:r>
            <a:r>
              <a:rPr lang="zh-CN" altLang="en-US" dirty="0"/>
              <a:t>景（</a:t>
            </a: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月版本）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）光谱尺度：空间分辨率为</a:t>
            </a:r>
            <a:r>
              <a:rPr lang="en-US" altLang="zh-CN" dirty="0"/>
              <a:t>18m/36m</a:t>
            </a:r>
            <a:r>
              <a:rPr lang="zh-CN" altLang="en-US" dirty="0"/>
              <a:t>两档，单景共</a:t>
            </a:r>
            <a:r>
              <a:rPr lang="en-US" altLang="zh-CN" dirty="0"/>
              <a:t>545</a:t>
            </a:r>
            <a:r>
              <a:rPr lang="zh-CN" altLang="en-US" dirty="0"/>
              <a:t>个波段（</a:t>
            </a:r>
            <a:r>
              <a:rPr lang="en-US" altLang="zh-CN" dirty="0"/>
              <a:t>IF</a:t>
            </a:r>
            <a:r>
              <a:rPr lang="zh-CN" altLang="en-US" dirty="0"/>
              <a:t>），相关研究总结出共</a:t>
            </a:r>
            <a:r>
              <a:rPr lang="en-US" altLang="zh-CN" dirty="0"/>
              <a:t>60</a:t>
            </a:r>
            <a:r>
              <a:rPr lang="zh-CN" altLang="en-US" dirty="0"/>
              <a:t>个与水、水冰、干冰或含水矿物等相关的指数产品（</a:t>
            </a:r>
            <a:r>
              <a:rPr lang="en-US" altLang="zh-CN" dirty="0"/>
              <a:t>SR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）数据精度：经过几何、辐射校正与地图投影，为同类型产品中处理精度最高的产品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94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区域筛选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）寻找空间上有相交的观测影像（在经纬度坐标系下）；本课题聚焦具有较长时间序列的影像，相交景数限定为</a:t>
            </a:r>
            <a:r>
              <a:rPr lang="en-US" altLang="zh-CN" dirty="0"/>
              <a:t>3</a:t>
            </a:r>
            <a:r>
              <a:rPr lang="zh-CN" altLang="en-US" dirty="0"/>
              <a:t>景及以上；使用图结构处理相交关系，连通图表示影像间存在公共相交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）下载对应区域的地图投影影像，根据影像有效区域转换为矢量多边形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）多边形相交计算交并比（又称雅卡尔指数），以交并比为关系边权值加入上述连通图，计算公共重叠面积形状；若公共区域小于</a:t>
            </a:r>
            <a:r>
              <a:rPr lang="en-US" altLang="zh-CN" dirty="0"/>
              <a:t>51.48km^2</a:t>
            </a:r>
            <a:r>
              <a:rPr lang="zh-CN" altLang="en-US" dirty="0"/>
              <a:t>（即</a:t>
            </a:r>
            <a:r>
              <a:rPr lang="en-US" altLang="zh-CN" dirty="0"/>
              <a:t>400*400pixel</a:t>
            </a:r>
            <a:r>
              <a:rPr lang="zh-CN" altLang="en-US" dirty="0"/>
              <a:t>的区域）或长宽比超过</a:t>
            </a:r>
            <a:r>
              <a:rPr lang="en-US" altLang="zh-CN" dirty="0"/>
              <a:t>5</a:t>
            </a:r>
            <a:r>
              <a:rPr lang="zh-CN" altLang="en-US" dirty="0"/>
              <a:t>，剔除交并比之和最低的影像节点，直至迭代达到预期条件或没有任何影像满足上述关系</a:t>
            </a:r>
            <a:endParaRPr lang="en-US" altLang="zh-CN" dirty="0"/>
          </a:p>
          <a:p>
            <a:r>
              <a:rPr lang="zh-CN" altLang="en-US" dirty="0"/>
              <a:t>结果：筛选得到有</a:t>
            </a:r>
            <a:r>
              <a:rPr lang="en-US" altLang="zh-CN" dirty="0"/>
              <a:t>713</a:t>
            </a:r>
            <a:r>
              <a:rPr lang="zh-CN" altLang="en-US" dirty="0"/>
              <a:t>个影像组合满足相交关系，其中有</a:t>
            </a:r>
            <a:r>
              <a:rPr lang="en-US" altLang="zh-CN" dirty="0"/>
              <a:t>18</a:t>
            </a:r>
            <a:r>
              <a:rPr lang="zh-CN" altLang="en-US" dirty="0"/>
              <a:t>个组合满足有</a:t>
            </a:r>
            <a:r>
              <a:rPr lang="en-US" altLang="zh-CN" dirty="0"/>
              <a:t>7</a:t>
            </a:r>
            <a:r>
              <a:rPr lang="zh-CN" altLang="en-US" dirty="0"/>
              <a:t>景及以上观测影像，最大观测景数为</a:t>
            </a:r>
            <a:r>
              <a:rPr lang="en-US" altLang="zh-CN" dirty="0"/>
              <a:t>18</a:t>
            </a:r>
            <a:r>
              <a:rPr lang="zh-CN" altLang="en-US" dirty="0"/>
              <a:t>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37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基于上述</a:t>
            </a:r>
            <a:r>
              <a:rPr lang="en-US" altLang="zh-CN" dirty="0"/>
              <a:t>18</a:t>
            </a:r>
            <a:r>
              <a:rPr lang="zh-CN" altLang="en-US" dirty="0"/>
              <a:t>个影像组合对应的研究区，裁剪出对应需要的影像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）对公共区域做</a:t>
            </a:r>
            <a:r>
              <a:rPr lang="en-US" altLang="zh-CN" dirty="0"/>
              <a:t>540m/50</a:t>
            </a:r>
            <a:r>
              <a:rPr lang="zh-CN" altLang="en-US" dirty="0"/>
              <a:t>个最小像素的缓冲区后，截取到将要用于进行空间变化检测的影像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）根据数据库中对应的影像拍摄时间，选择最早的全分辨率影像作为基底，对其他影像进行像素对齐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）对齐后影像可直接用于变化检测；对对齐后影像再截取原始公共区域，得到用于进行频率变化检测的影像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）按照产品波段进行分类统计，得到每块区域的频率变化曲线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998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基于上述</a:t>
            </a:r>
            <a:r>
              <a:rPr lang="en-US" altLang="zh-CN" dirty="0"/>
              <a:t>18</a:t>
            </a:r>
            <a:r>
              <a:rPr lang="zh-CN" altLang="en-US" dirty="0"/>
              <a:t>个影像组合对应的研究区，裁剪出对应需要的影像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）对公共区域做</a:t>
            </a:r>
            <a:r>
              <a:rPr lang="en-US" altLang="zh-CN" dirty="0"/>
              <a:t>540m/50</a:t>
            </a:r>
            <a:r>
              <a:rPr lang="zh-CN" altLang="en-US" dirty="0"/>
              <a:t>个最小像素的缓冲区后，截取到将要用于进行空间变化检测的影像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）根据数据库中对应的影像拍摄时间，选择最早的全分辨率影像作为基底，对其他影像进行像素对齐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）对齐后影像可直接用于变化检测；对对齐后影像再截取原始公共区域，得到用于进行频率变化检测的影像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zh-CN" altLang="en-US" dirty="0"/>
              <a:t>按照产品波段进行分类统计，得到每块区域的频率变化曲线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41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基于上述</a:t>
            </a:r>
            <a:r>
              <a:rPr lang="en-US" altLang="zh-CN" dirty="0"/>
              <a:t>18</a:t>
            </a:r>
            <a:r>
              <a:rPr lang="zh-CN" altLang="en-US" dirty="0"/>
              <a:t>个影像组合对应的研究区，裁剪出对应需要的影像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）对公共区域做</a:t>
            </a:r>
            <a:r>
              <a:rPr lang="en-US" altLang="zh-CN" dirty="0"/>
              <a:t>540m/50</a:t>
            </a:r>
            <a:r>
              <a:rPr lang="zh-CN" altLang="en-US" dirty="0"/>
              <a:t>个最小像素的缓冲区后，截取到将要用于进行空间变化检测的影像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）根据数据库中对应的影像拍摄时间，选择最早的全分辨率影像作为基底，对其他影像进行像素对齐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）对齐后影像可直接用于变化检测；对对齐后影像再截取原始公共区域，得到用于进行频率变化检测的影像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zh-CN" altLang="en-US" dirty="0"/>
              <a:t>按照产品波段进行分类统计，得到每块区域的频率变化曲线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29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结果展示</a:t>
            </a:r>
            <a:endParaRPr lang="en-US" altLang="zh-CN" dirty="0"/>
          </a:p>
          <a:p>
            <a:r>
              <a:rPr lang="zh-CN" altLang="en-US" dirty="0"/>
              <a:t>基于上述</a:t>
            </a:r>
            <a:r>
              <a:rPr lang="en-US" altLang="zh-CN" dirty="0"/>
              <a:t>18</a:t>
            </a:r>
            <a:r>
              <a:rPr lang="zh-CN" altLang="en-US" dirty="0"/>
              <a:t>个影像组合对应的研究区，裁剪出对应需要的影像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）对公共区域做</a:t>
            </a:r>
            <a:r>
              <a:rPr lang="en-US" altLang="zh-CN" dirty="0"/>
              <a:t>540m/50</a:t>
            </a:r>
            <a:r>
              <a:rPr lang="zh-CN" altLang="en-US" dirty="0"/>
              <a:t>个最小像素的缓冲区后，截取到将要用于进行空间变化检测的影像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）根据数据库中对应的影像拍摄时间，选择最早的全分辨率影像作为基底，对其他影像进行像素对齐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）对齐后影像可直接用于变化检测；对对齐后影像再截取原始公共区域，得到用于进行频率变化检测的影像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zh-CN" altLang="en-US" dirty="0"/>
              <a:t>按照产品波段进行分类统计，得到每块区域的频率变化曲线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B2FF0-B741-4FA7-9C73-A6D5D4DBF94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07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58E2-2505-4C20-B2BC-63F5289D0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C5F69-75F5-43E4-9AE9-9A30AB036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D5A9E-32F9-4926-B7B2-7FF2D9030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BB741-0626-4818-86D3-40FB1013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B9066-7F9D-468B-A42F-C6583E4C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17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BC91-F500-43A1-8C5E-51E1A3F9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EBB15-3415-41E9-8088-7FBE8E48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A7B8F-23E4-4110-AADE-FBA97651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D45F5-B6B5-43F2-8731-D23B8970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C9B7E-8A2B-483D-ADDA-CF9EFBB0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71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14345-951F-4D2A-B6F7-ACD0CFEC6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AF4CD-9971-4B4F-B81D-04EDCD99A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EF26E-1925-4A71-9F95-183EA000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C99E8-171F-415B-A682-518CA0E1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23DEA-22BB-4504-9FF3-3BEFD0D5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7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8C2B-7C61-4EBF-A447-60D24010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768F-333C-4F22-A637-71BFC2CB3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2AC2F-4860-494D-AA5A-2EA760FE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D6BBD-84E6-4472-84F0-A00EDC79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AA546-ABC4-4210-AD4A-3551DB52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3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BEB9-C360-4868-A4C1-0986A51B4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0F2A4-3E7D-46BE-A889-FA2E2E830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E7F51-C510-4FA1-B5D3-B681ED6D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4F9F-A253-471A-BD19-36F44B5D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82765-9055-4E0F-B514-4E6EB9DE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02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9C24-7FDA-4C90-BE02-135CDEA2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D8B0B-3F66-47FD-BC41-A2960FFC7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6E8D7-993A-4CEC-90B4-3D025E4A7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F37F8-6E90-4809-AB35-1E4CDA47B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8919A-60BC-47A2-BE6F-01F55C40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3434D-39BF-4632-B35F-E119D3E0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9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5F3B-FF74-43DF-A067-C507CE43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02E0C-0037-4F14-8967-C4E55BD02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580B1-B1E0-4422-9B5A-C1EA95E7A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D74C9-9B0C-4125-8C0C-358946059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A01D7-1406-426B-9B0B-86BC92FEE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AF45C-712A-44B9-BEE9-FA7087F6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273B9-EF20-429D-AF0D-E7FFD1FC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BF5A4-FCE5-4A5A-A88B-8FB305FF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76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81D9-B878-428A-B1E3-5CE519B7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0CA99-9181-4871-AF78-C8AC5420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E0163-8629-4EE7-8D5B-4F07C79C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9366E-5584-43BD-8AFD-B6329108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69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64C1E-0E91-4D17-8DF1-744DFD76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110D20-3C9B-4138-86AD-B26E1C5D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03AEF-46E6-407B-B50B-EE7AD996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666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F49E-6FC0-43B7-8B2C-266D7629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EC7FD-0A87-4FF1-960E-78EE14199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3A8B2-7576-4D86-B756-AFD06610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50A72-8F48-4A7B-AC7E-BB1B47FE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00311-2728-4104-B227-5639B2A2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00562-170E-47BC-BCFC-F2126B9D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81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15D-80ED-48ED-BF6A-3F33E490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5CEFE-24D7-4C63-837A-3048C3A70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D3F44-B178-40EF-9526-427BB6FC1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AACDB-92C9-425C-811D-10168B0C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1EE4F-9C29-4B0F-8B20-AB5568AF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3AF34-6005-4567-B9B4-8DABC6B3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69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D02DEF-1D65-41D8-BFF0-326390D1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ECB71-AA30-4A62-BE0F-11E013700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56EA9-D520-4C89-B179-6C877012B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4F2A1-DD8B-4842-9BDF-F26DD67FCEA9}" type="datetimeFigureOut">
              <a:rPr lang="zh-CN" altLang="en-US" smtClean="0"/>
              <a:t>2025/3/25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648EF-FC36-43F8-9D9A-7E0BC9766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6E266-0E68-4D19-B6B8-4C0B24D35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C4CB4-DF0F-4FFC-B3D6-E2DB75352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35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web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D5C47E-31A9-4B30-9BE0-1D5CB2B3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9" y="-383931"/>
            <a:ext cx="12201379" cy="7625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D6E604-A2CD-4005-9F3B-FCD7620380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中期检查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19272-298D-4F70-8504-98F1D670F2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题目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基于高光谱成像的火星含水矿物时空演化分析研究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导师：</a:t>
            </a:r>
            <a:r>
              <a:rPr lang="en-US" altLang="zh-CN" dirty="0">
                <a:solidFill>
                  <a:schemeClr val="bg1"/>
                </a:solidFill>
              </a:rPr>
              <a:t>XX			</a:t>
            </a:r>
            <a:r>
              <a:rPr lang="zh-CN" altLang="en-US" dirty="0">
                <a:solidFill>
                  <a:schemeClr val="bg1"/>
                </a:solidFill>
              </a:rPr>
              <a:t>报告：</a:t>
            </a:r>
            <a:r>
              <a:rPr lang="en-US" altLang="zh-CN" dirty="0" err="1">
                <a:solidFill>
                  <a:schemeClr val="bg1"/>
                </a:solidFill>
              </a:rPr>
              <a:t>Hammerous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327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A565-A067-474A-B93F-7BE5D312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研究预期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F154-0D4B-470D-A782-697F3A70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）矿物时序演化</a:t>
            </a:r>
            <a:endParaRPr lang="en-US" altLang="zh-CN" dirty="0"/>
          </a:p>
          <a:p>
            <a:r>
              <a:rPr lang="en-US" altLang="zh-CN" dirty="0"/>
              <a:t>a. </a:t>
            </a:r>
            <a:r>
              <a:rPr lang="zh-CN" altLang="en-US" dirty="0"/>
              <a:t>基于</a:t>
            </a:r>
            <a:r>
              <a:rPr lang="en-US" altLang="zh-CN" dirty="0"/>
              <a:t>18</a:t>
            </a:r>
            <a:r>
              <a:rPr lang="zh-CN" altLang="en-US" dirty="0"/>
              <a:t>个现有研究区的频率域统计可扩大到全部</a:t>
            </a:r>
            <a:r>
              <a:rPr lang="en-US" altLang="zh-CN"/>
              <a:t>713</a:t>
            </a:r>
            <a:r>
              <a:rPr lang="zh-CN" altLang="en-US"/>
              <a:t>个</a:t>
            </a:r>
            <a:r>
              <a:rPr lang="zh-CN" altLang="en-US" dirty="0"/>
              <a:t>两景或以上的待选研究区，以提高采样点的覆盖范围</a:t>
            </a:r>
            <a:endParaRPr lang="en-US" altLang="zh-CN" dirty="0"/>
          </a:p>
          <a:p>
            <a:r>
              <a:rPr lang="en-US" altLang="zh-CN" dirty="0"/>
              <a:t>b. </a:t>
            </a:r>
            <a:r>
              <a:rPr lang="zh-CN" altLang="en-US" dirty="0"/>
              <a:t>在</a:t>
            </a:r>
            <a:r>
              <a:rPr lang="en-US" altLang="zh-CN" dirty="0"/>
              <a:t>4</a:t>
            </a:r>
            <a:r>
              <a:rPr lang="zh-CN" altLang="en-US" dirty="0"/>
              <a:t>个火星年的时间跨度中，不同纬度的研究区内，矿物指数在时间变化上的规律有待检验</a:t>
            </a:r>
            <a:endParaRPr lang="en-US" altLang="zh-CN" dirty="0"/>
          </a:p>
          <a:p>
            <a:r>
              <a:rPr lang="en-US" altLang="zh-CN" dirty="0"/>
              <a:t>c. </a:t>
            </a:r>
            <a:r>
              <a:rPr lang="zh-CN" altLang="en-US" dirty="0"/>
              <a:t>针对以上</a:t>
            </a:r>
            <a:r>
              <a:rPr lang="en-US" altLang="zh-CN" dirty="0"/>
              <a:t>18</a:t>
            </a:r>
            <a:r>
              <a:rPr lang="zh-CN" altLang="en-US" dirty="0"/>
              <a:t>个多观测覆盖研究区，有待手动选择地图投影重叠效果较好的影像对单独检测，以分析空间上的矿物指数变化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759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A565-A067-474A-B93F-7BE5D312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研究预期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F154-0D4B-470D-A782-697F3A70D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8288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）气象事件关联</a:t>
            </a:r>
            <a:endParaRPr lang="en-US" altLang="zh-CN" dirty="0"/>
          </a:p>
          <a:p>
            <a:r>
              <a:rPr lang="zh-CN" altLang="en-US" dirty="0"/>
              <a:t>火星尘暴活动数据库（</a:t>
            </a:r>
            <a:r>
              <a:rPr lang="en-US" altLang="zh-CN" dirty="0"/>
              <a:t>MDAD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zh-CN" altLang="en-US" dirty="0"/>
              <a:t>时间范围：</a:t>
            </a:r>
            <a:r>
              <a:rPr lang="en-US" altLang="zh-CN" dirty="0"/>
              <a:t>MY28~32</a:t>
            </a:r>
          </a:p>
          <a:p>
            <a:pPr marL="0" indent="0">
              <a:buNone/>
            </a:pPr>
            <a:r>
              <a:rPr lang="zh-CN" altLang="en-US" dirty="0"/>
              <a:t>时间分辨率：</a:t>
            </a:r>
            <a:r>
              <a:rPr lang="en-US" altLang="zh-CN" dirty="0"/>
              <a:t>1</a:t>
            </a:r>
            <a:r>
              <a:rPr lang="zh-CN" altLang="en-US" dirty="0"/>
              <a:t>个火星日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空间分辨率：</a:t>
            </a:r>
            <a:r>
              <a:rPr lang="en-US" altLang="zh-CN" dirty="0"/>
              <a:t>0.1°</a:t>
            </a:r>
            <a:r>
              <a:rPr lang="zh-CN" altLang="en-US" dirty="0"/>
              <a:t>经纬度网格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记录数据：该计算单元正在经历的尘暴事件对应</a:t>
            </a:r>
            <a:r>
              <a:rPr lang="en-US" altLang="zh-CN" dirty="0" err="1"/>
              <a:t>Mem_ID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B03C3-12C5-4D09-8D80-30FA02A8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5736"/>
            <a:ext cx="5819775" cy="48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7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76D795-F91E-451F-B082-CD44C72D0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8906"/>
            <a:ext cx="12185300" cy="76158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BEB07BD-5E66-4359-B01C-9982AE8BF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</a:rPr>
              <a:t>敬请指导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9ABBD5-1303-43E6-AB44-1AC0D5095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汇报日期：</a:t>
            </a:r>
            <a:r>
              <a:rPr lang="en-US" altLang="zh-CN" dirty="0">
                <a:solidFill>
                  <a:schemeClr val="bg1"/>
                </a:solidFill>
              </a:rPr>
              <a:t>2025</a:t>
            </a:r>
            <a:r>
              <a:rPr lang="zh-CN" altLang="en-US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月</a:t>
            </a:r>
            <a:r>
              <a:rPr lang="en-US" altLang="zh-CN" dirty="0">
                <a:solidFill>
                  <a:schemeClr val="bg1"/>
                </a:solidFill>
              </a:rPr>
              <a:t>25</a:t>
            </a:r>
            <a:r>
              <a:rPr lang="zh-CN" altLang="en-US" dirty="0">
                <a:solidFill>
                  <a:schemeClr val="bg1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20927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A775-DC2D-4402-993E-248B858A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0.</a:t>
            </a:r>
            <a:r>
              <a:rPr lang="zh-CN" altLang="en-US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7628-470B-456B-A291-E37BCFCD1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9909" cy="4351338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研究目标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）数据概览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）区域筛选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研究预期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）矿物时序演化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）气象事件关联</a:t>
            </a:r>
          </a:p>
        </p:txBody>
      </p:sp>
      <p:pic>
        <p:nvPicPr>
          <p:cNvPr id="4" name="Picture 2" descr="https://www.nasa.gov/wp-content/uploads/2023/04/3-pia22727-colorful-impact-already-in-pj.jpg">
            <a:extLst>
              <a:ext uri="{FF2B5EF4-FFF2-40B4-BE49-F238E27FC236}">
                <a16:creationId xmlns:a16="http://schemas.microsoft.com/office/drawing/2014/main" id="{12E22DBB-23AF-42DE-97A1-60308A28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30" y="2790"/>
            <a:ext cx="7197970" cy="685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76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9892-898B-4CA2-909B-9D966F13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研究目标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8D4D76-2416-4D7F-AB35-7CDC8AF06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44" y="1497576"/>
            <a:ext cx="1717337" cy="255323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9CBF3-2BE8-48CA-9635-BE8C1D1FB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984" y="868862"/>
            <a:ext cx="3840657" cy="2880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67237-7272-4E37-AE23-E18CBC358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7" y="4284546"/>
            <a:ext cx="3375440" cy="1797422"/>
          </a:xfrm>
          <a:prstGeom prst="rect">
            <a:avLst/>
          </a:prstGeom>
        </p:spPr>
      </p:pic>
      <p:pic>
        <p:nvPicPr>
          <p:cNvPr id="13" name="Sand  megaripples  migrate in Martian deserts">
            <a:hlinkClick r:id="" action="ppaction://media"/>
            <a:extLst>
              <a:ext uri="{FF2B5EF4-FFF2-40B4-BE49-F238E27FC236}">
                <a16:creationId xmlns:a16="http://schemas.microsoft.com/office/drawing/2014/main" id="{8AE67C65-8D06-4B30-90FC-6B2339C77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96977" y="4153962"/>
            <a:ext cx="4434673" cy="2494504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263C191-EE77-4812-890B-5326473AE075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91381" y="2309109"/>
            <a:ext cx="1902603" cy="465082"/>
          </a:xfrm>
          <a:prstGeom prst="bentConnector3">
            <a:avLst>
              <a:gd name="adj1" fmla="val 61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E040953-B730-4B79-BBF7-81ADD6192FE2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3291381" y="2774191"/>
            <a:ext cx="1605596" cy="2627023"/>
          </a:xfrm>
          <a:prstGeom prst="bentConnector3">
            <a:avLst>
              <a:gd name="adj1" fmla="val 72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C8B059-DE94-43FD-A5A7-40BF1C19211B}"/>
              </a:ext>
            </a:extLst>
          </p:cNvPr>
          <p:cNvSpPr/>
          <p:nvPr/>
        </p:nvSpPr>
        <p:spPr>
          <a:xfrm>
            <a:off x="4722725" y="703385"/>
            <a:ext cx="4823209" cy="605915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50E0F-B8B5-41AB-A0F0-61B8781E1472}"/>
              </a:ext>
            </a:extLst>
          </p:cNvPr>
          <p:cNvSpPr txBox="1"/>
          <p:nvPr/>
        </p:nvSpPr>
        <p:spPr>
          <a:xfrm>
            <a:off x="5426271" y="238911"/>
            <a:ext cx="3714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形态学上确认了地表物质变化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E63BAE-5646-458E-88A6-019A928A7CBD}"/>
              </a:ext>
            </a:extLst>
          </p:cNvPr>
          <p:cNvSpPr txBox="1"/>
          <p:nvPr/>
        </p:nvSpPr>
        <p:spPr>
          <a:xfrm>
            <a:off x="3351044" y="3176930"/>
            <a:ext cx="98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CRISM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9AD342F-B150-41A5-83A0-AC2EA25A7C24}"/>
              </a:ext>
            </a:extLst>
          </p:cNvPr>
          <p:cNvCxnSpPr>
            <a:stCxn id="5" idx="3"/>
          </p:cNvCxnSpPr>
          <p:nvPr/>
        </p:nvCxnSpPr>
        <p:spPr>
          <a:xfrm>
            <a:off x="3291381" y="2774191"/>
            <a:ext cx="6556004" cy="1174811"/>
          </a:xfrm>
          <a:prstGeom prst="bentConnector3">
            <a:avLst>
              <a:gd name="adj1" fmla="val 1306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E12366E-E58A-4F64-957A-60805512E080}"/>
              </a:ext>
            </a:extLst>
          </p:cNvPr>
          <p:cNvSpPr txBox="1"/>
          <p:nvPr/>
        </p:nvSpPr>
        <p:spPr>
          <a:xfrm>
            <a:off x="3557351" y="2297037"/>
            <a:ext cx="98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HiRISE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596E3C-8A20-4962-8756-5AB8E138E359}"/>
              </a:ext>
            </a:extLst>
          </p:cNvPr>
          <p:cNvSpPr/>
          <p:nvPr/>
        </p:nvSpPr>
        <p:spPr>
          <a:xfrm>
            <a:off x="10028487" y="2807362"/>
            <a:ext cx="1489466" cy="188398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/>
                </a:solidFill>
              </a:rPr>
              <a:t>物质变化在光谱域的表现？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235503-0733-484B-AEDB-0AC4F492509B}"/>
              </a:ext>
            </a:extLst>
          </p:cNvPr>
          <p:cNvSpPr txBox="1"/>
          <p:nvPr/>
        </p:nvSpPr>
        <p:spPr>
          <a:xfrm>
            <a:off x="580134" y="2309108"/>
            <a:ext cx="1040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20th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）数据概览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F5685-709E-488A-AD1B-1446BA37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63" y="3478090"/>
            <a:ext cx="4301060" cy="3182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1CE34-A88F-43A5-A450-E525AFAF1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07" y="197237"/>
            <a:ext cx="6553972" cy="3231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32FBA-7C55-495D-A58A-4227F6068539}"/>
              </a:ext>
            </a:extLst>
          </p:cNvPr>
          <p:cNvSpPr txBox="1"/>
          <p:nvPr/>
        </p:nvSpPr>
        <p:spPr>
          <a:xfrm>
            <a:off x="723481" y="2337891"/>
            <a:ext cx="4206975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a.</a:t>
            </a:r>
            <a:r>
              <a:rPr lang="zh-CN" altLang="en-US" sz="2400" dirty="0"/>
              <a:t>时间范围：</a:t>
            </a:r>
            <a:r>
              <a:rPr lang="en-US" altLang="zh-CN" sz="2400" dirty="0"/>
              <a:t>MY28~32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b. </a:t>
            </a:r>
            <a:r>
              <a:rPr lang="zh-CN" altLang="en-US" sz="2400" dirty="0"/>
              <a:t>全球分布，共</a:t>
            </a:r>
            <a:r>
              <a:rPr lang="en-US" altLang="zh-CN" sz="2400" dirty="0"/>
              <a:t>10495</a:t>
            </a:r>
            <a:r>
              <a:rPr lang="zh-CN" altLang="en-US" sz="2400" dirty="0"/>
              <a:t>景（</a:t>
            </a:r>
            <a:r>
              <a:rPr lang="en-US" altLang="zh-CN" sz="2400" dirty="0"/>
              <a:t>Sept. 2024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400" dirty="0"/>
              <a:t>c. </a:t>
            </a:r>
            <a:r>
              <a:rPr lang="zh-CN" altLang="en-US" sz="2400" dirty="0"/>
              <a:t>空间分辨率为</a:t>
            </a:r>
            <a:r>
              <a:rPr lang="en-US" altLang="zh-CN" sz="2400" dirty="0"/>
              <a:t>18m/36m</a:t>
            </a:r>
            <a:r>
              <a:rPr lang="zh-CN" altLang="en-US" sz="2400" dirty="0"/>
              <a:t>两档，单景</a:t>
            </a:r>
            <a:r>
              <a:rPr lang="en-US" altLang="zh-CN" sz="2400" b="1" u="sng" dirty="0">
                <a:solidFill>
                  <a:srgbClr val="FF0000"/>
                </a:solidFill>
              </a:rPr>
              <a:t>544</a:t>
            </a:r>
            <a:r>
              <a:rPr lang="zh-CN" altLang="en-US" sz="2400" dirty="0"/>
              <a:t>个波段，相关研究总结出共</a:t>
            </a:r>
            <a:r>
              <a:rPr lang="en-US" altLang="zh-CN" sz="2400" b="1" u="sng" dirty="0">
                <a:solidFill>
                  <a:srgbClr val="92D050"/>
                </a:solidFill>
              </a:rPr>
              <a:t>60</a:t>
            </a:r>
            <a:r>
              <a:rPr lang="zh-CN" altLang="en-US" sz="2400" dirty="0"/>
              <a:t>个与水、水冰、干冰或含水矿物等相关的指数产品</a:t>
            </a: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400" dirty="0"/>
              <a:t>d. </a:t>
            </a:r>
            <a:r>
              <a:rPr lang="zh-CN" altLang="en-US" sz="2400" dirty="0"/>
              <a:t>经过几何、辐射校正与地图投影，为同类型产品中处理精度最高的产品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365FB-723F-4E46-85B4-F0354103FA73}"/>
              </a:ext>
            </a:extLst>
          </p:cNvPr>
          <p:cNvSpPr/>
          <p:nvPr/>
        </p:nvSpPr>
        <p:spPr>
          <a:xfrm>
            <a:off x="6282164" y="3478090"/>
            <a:ext cx="1746470" cy="22896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7511E-80ED-433D-AFF3-8D5CA46E67E1}"/>
              </a:ext>
            </a:extLst>
          </p:cNvPr>
          <p:cNvSpPr/>
          <p:nvPr/>
        </p:nvSpPr>
        <p:spPr>
          <a:xfrm>
            <a:off x="8280292" y="3478089"/>
            <a:ext cx="582353" cy="2169085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37F98-A4C1-4B50-99AF-22FC13C913F7}"/>
              </a:ext>
            </a:extLst>
          </p:cNvPr>
          <p:cNvSpPr txBox="1"/>
          <p:nvPr/>
        </p:nvSpPr>
        <p:spPr>
          <a:xfrm>
            <a:off x="5425809" y="4239465"/>
            <a:ext cx="85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544 Bands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669A1-9A62-4E9B-A047-E5035BAEE6F7}"/>
              </a:ext>
            </a:extLst>
          </p:cNvPr>
          <p:cNvSpPr txBox="1"/>
          <p:nvPr/>
        </p:nvSpPr>
        <p:spPr>
          <a:xfrm>
            <a:off x="8870687" y="4239465"/>
            <a:ext cx="93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2D050"/>
                </a:solidFill>
              </a:rPr>
              <a:t>60 Bands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0F677-7A68-4ED9-9B12-819F53298135}"/>
              </a:ext>
            </a:extLst>
          </p:cNvPr>
          <p:cNvSpPr txBox="1"/>
          <p:nvPr/>
        </p:nvSpPr>
        <p:spPr>
          <a:xfrm>
            <a:off x="5194998" y="197237"/>
            <a:ext cx="153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Total Views: 10495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4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BEB24E1-F91C-4DAC-8A85-2C456A3FEF95}"/>
              </a:ext>
            </a:extLst>
          </p:cNvPr>
          <p:cNvGrpSpPr/>
          <p:nvPr/>
        </p:nvGrpSpPr>
        <p:grpSpPr>
          <a:xfrm>
            <a:off x="2014504" y="2324401"/>
            <a:ext cx="9292888" cy="4168474"/>
            <a:chOff x="637232" y="2324401"/>
            <a:chExt cx="9292888" cy="41684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6C9D67-3260-4223-BBA6-F9A00D38F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32" y="2497119"/>
              <a:ext cx="3520802" cy="1736107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21C96E3-92E0-48BC-BA29-234D2DF02C51}"/>
                </a:ext>
              </a:extLst>
            </p:cNvPr>
            <p:cNvSpPr/>
            <p:nvPr/>
          </p:nvSpPr>
          <p:spPr>
            <a:xfrm>
              <a:off x="4270549" y="3074796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E01BD1A9-08DD-4104-AC0E-886BDDCA7139}"/>
                </a:ext>
              </a:extLst>
            </p:cNvPr>
            <p:cNvSpPr/>
            <p:nvPr/>
          </p:nvSpPr>
          <p:spPr>
            <a:xfrm>
              <a:off x="2181593" y="4368163"/>
              <a:ext cx="432079" cy="536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B82840-3A1C-4F32-8EC9-E22B386CD19B}"/>
                </a:ext>
              </a:extLst>
            </p:cNvPr>
            <p:cNvGrpSpPr/>
            <p:nvPr/>
          </p:nvGrpSpPr>
          <p:grpSpPr>
            <a:xfrm>
              <a:off x="5006062" y="2324401"/>
              <a:ext cx="2248630" cy="1976294"/>
              <a:chOff x="4861527" y="1620759"/>
              <a:chExt cx="2248630" cy="197629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F6DC7EB-960D-47F2-9E8E-384F0A15D8D7}"/>
                  </a:ext>
                </a:extLst>
              </p:cNvPr>
              <p:cNvSpPr/>
              <p:nvPr/>
            </p:nvSpPr>
            <p:spPr>
              <a:xfrm>
                <a:off x="5687585" y="1620759"/>
                <a:ext cx="1422572" cy="19494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079E453-E5B0-4281-87A5-ED5EED9E8D22}"/>
                  </a:ext>
                </a:extLst>
              </p:cNvPr>
              <p:cNvSpPr/>
              <p:nvPr/>
            </p:nvSpPr>
            <p:spPr>
              <a:xfrm>
                <a:off x="5372735" y="2000441"/>
                <a:ext cx="1536454" cy="132556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B596137-CB0A-48AE-8A36-F8DFF5DF28C8}"/>
                  </a:ext>
                </a:extLst>
              </p:cNvPr>
              <p:cNvSpPr/>
              <p:nvPr/>
            </p:nvSpPr>
            <p:spPr>
              <a:xfrm>
                <a:off x="5473533" y="2271490"/>
                <a:ext cx="1277524" cy="13255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8FC94B-8A09-40EE-92AB-A4CD96008E21}"/>
                  </a:ext>
                </a:extLst>
              </p:cNvPr>
              <p:cNvSpPr/>
              <p:nvPr/>
            </p:nvSpPr>
            <p:spPr>
              <a:xfrm rot="5400000">
                <a:off x="5011843" y="2285694"/>
                <a:ext cx="1024932" cy="132556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727E5B-232A-4D0A-815D-3DADAD407E0C}"/>
                </a:ext>
              </a:extLst>
            </p:cNvPr>
            <p:cNvSpPr/>
            <p:nvPr/>
          </p:nvSpPr>
          <p:spPr>
            <a:xfrm>
              <a:off x="5832120" y="3139651"/>
              <a:ext cx="499506" cy="889995"/>
            </a:xfrm>
            <a:prstGeom prst="rect">
              <a:avLst/>
            </a:prstGeom>
            <a:pattFill prst="lgGrid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0DE6E0-3FF4-408F-AA9C-BEB09EEA1988}"/>
                </a:ext>
              </a:extLst>
            </p:cNvPr>
            <p:cNvGrpSpPr/>
            <p:nvPr/>
          </p:nvGrpSpPr>
          <p:grpSpPr>
            <a:xfrm>
              <a:off x="8192698" y="2324401"/>
              <a:ext cx="1737422" cy="1976294"/>
              <a:chOff x="5372735" y="1620759"/>
              <a:chExt cx="1737422" cy="197629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44486A-AF28-42B5-9CC6-4AAD79695882}"/>
                  </a:ext>
                </a:extLst>
              </p:cNvPr>
              <p:cNvSpPr/>
              <p:nvPr/>
            </p:nvSpPr>
            <p:spPr>
              <a:xfrm>
                <a:off x="5687585" y="1620759"/>
                <a:ext cx="1422572" cy="19494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FA5E0E-5E5C-4EAF-A1EF-2A89D7CA897C}"/>
                  </a:ext>
                </a:extLst>
              </p:cNvPr>
              <p:cNvSpPr/>
              <p:nvPr/>
            </p:nvSpPr>
            <p:spPr>
              <a:xfrm>
                <a:off x="5372735" y="2000441"/>
                <a:ext cx="1536454" cy="132556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51D3C8-B8C0-413F-B883-29D0208DE81D}"/>
                  </a:ext>
                </a:extLst>
              </p:cNvPr>
              <p:cNvSpPr/>
              <p:nvPr/>
            </p:nvSpPr>
            <p:spPr>
              <a:xfrm>
                <a:off x="5473533" y="2271490"/>
                <a:ext cx="1277524" cy="13255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4C3E1C-1EA5-4B52-9435-8B4EE709CB3C}"/>
                </a:ext>
              </a:extLst>
            </p:cNvPr>
            <p:cNvSpPr/>
            <p:nvPr/>
          </p:nvSpPr>
          <p:spPr>
            <a:xfrm>
              <a:off x="8507548" y="3139651"/>
              <a:ext cx="1063472" cy="889995"/>
            </a:xfrm>
            <a:prstGeom prst="rect">
              <a:avLst/>
            </a:prstGeom>
            <a:pattFill prst="lgGrid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889803D-E57B-4FAA-B565-0B669341B8F5}"/>
                </a:ext>
              </a:extLst>
            </p:cNvPr>
            <p:cNvSpPr/>
            <p:nvPr/>
          </p:nvSpPr>
          <p:spPr>
            <a:xfrm>
              <a:off x="7366962" y="3074796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1E90537-AF36-4C5F-ABE2-B8C56AF4C816}"/>
                </a:ext>
              </a:extLst>
            </p:cNvPr>
            <p:cNvGrpSpPr/>
            <p:nvPr/>
          </p:nvGrpSpPr>
          <p:grpSpPr>
            <a:xfrm>
              <a:off x="1479159" y="5100341"/>
              <a:ext cx="2149019" cy="1392533"/>
              <a:chOff x="793867" y="5021404"/>
              <a:chExt cx="2149019" cy="139253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9E5E487-CDE7-4A7C-A436-02A7CBD5E204}"/>
                  </a:ext>
                </a:extLst>
              </p:cNvPr>
              <p:cNvSpPr/>
              <p:nvPr/>
            </p:nvSpPr>
            <p:spPr>
              <a:xfrm>
                <a:off x="793867" y="5043928"/>
                <a:ext cx="458037" cy="45803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B702C50-9F77-49FB-93BF-D22519F2831F}"/>
                  </a:ext>
                </a:extLst>
              </p:cNvPr>
              <p:cNvSpPr/>
              <p:nvPr/>
            </p:nvSpPr>
            <p:spPr>
              <a:xfrm>
                <a:off x="1974973" y="5955900"/>
                <a:ext cx="458037" cy="4580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C29A850-8D3F-43A7-81F2-B62245866B0B}"/>
                  </a:ext>
                </a:extLst>
              </p:cNvPr>
              <p:cNvSpPr/>
              <p:nvPr/>
            </p:nvSpPr>
            <p:spPr>
              <a:xfrm>
                <a:off x="2484849" y="5497863"/>
                <a:ext cx="458037" cy="4580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87F59AC-DEBA-48A4-B96C-53052AC53419}"/>
                  </a:ext>
                </a:extLst>
              </p:cNvPr>
              <p:cNvSpPr/>
              <p:nvPr/>
            </p:nvSpPr>
            <p:spPr>
              <a:xfrm>
                <a:off x="1983137" y="5021404"/>
                <a:ext cx="458037" cy="4580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2F25A10-F826-4FDD-B691-D15F68D3F391}"/>
                  </a:ext>
                </a:extLst>
              </p:cNvPr>
              <p:cNvSpPr/>
              <p:nvPr/>
            </p:nvSpPr>
            <p:spPr>
              <a:xfrm>
                <a:off x="1465097" y="5497863"/>
                <a:ext cx="458037" cy="4580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C2B6B8D-1249-4D96-906B-A7E18D4024F7}"/>
                  </a:ext>
                </a:extLst>
              </p:cNvPr>
              <p:cNvCxnSpPr>
                <a:cxnSpLocks/>
                <a:stCxn id="59" idx="0"/>
                <a:endCxn id="58" idx="2"/>
              </p:cNvCxnSpPr>
              <p:nvPr/>
            </p:nvCxnSpPr>
            <p:spPr>
              <a:xfrm flipV="1">
                <a:off x="1694116" y="5250423"/>
                <a:ext cx="289021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A466CA55-FABE-4BF4-BD14-95CE2B11F62E}"/>
                  </a:ext>
                </a:extLst>
              </p:cNvPr>
              <p:cNvCxnSpPr>
                <a:stCxn id="58" idx="6"/>
                <a:endCxn id="57" idx="0"/>
              </p:cNvCxnSpPr>
              <p:nvPr/>
            </p:nvCxnSpPr>
            <p:spPr>
              <a:xfrm>
                <a:off x="2441174" y="5250423"/>
                <a:ext cx="272694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94F6F80-9ED3-42EA-B0E8-B1179C27F844}"/>
                  </a:ext>
                </a:extLst>
              </p:cNvPr>
              <p:cNvCxnSpPr>
                <a:stCxn id="57" idx="4"/>
                <a:endCxn id="56" idx="6"/>
              </p:cNvCxnSpPr>
              <p:nvPr/>
            </p:nvCxnSpPr>
            <p:spPr>
              <a:xfrm flipH="1">
                <a:off x="2433010" y="5955900"/>
                <a:ext cx="280858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9014935-E6E4-4FE5-BD1F-CA3925B9C9F4}"/>
                  </a:ext>
                </a:extLst>
              </p:cNvPr>
              <p:cNvCxnSpPr>
                <a:cxnSpLocks/>
                <a:stCxn id="56" idx="2"/>
                <a:endCxn id="59" idx="4"/>
              </p:cNvCxnSpPr>
              <p:nvPr/>
            </p:nvCxnSpPr>
            <p:spPr>
              <a:xfrm flipH="1" flipV="1">
                <a:off x="1694116" y="5955900"/>
                <a:ext cx="280857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1E76693-1676-435C-A2D7-F5FBA729998C}"/>
                  </a:ext>
                </a:extLst>
              </p:cNvPr>
              <p:cNvCxnSpPr>
                <a:stCxn id="59" idx="6"/>
                <a:endCxn id="57" idx="2"/>
              </p:cNvCxnSpPr>
              <p:nvPr/>
            </p:nvCxnSpPr>
            <p:spPr>
              <a:xfrm>
                <a:off x="1923134" y="5726882"/>
                <a:ext cx="56171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86C202F-AE99-4E05-A549-8215A8DC6B4F}"/>
                  </a:ext>
                </a:extLst>
              </p:cNvPr>
              <p:cNvCxnSpPr>
                <a:stCxn id="56" idx="0"/>
                <a:endCxn id="58" idx="4"/>
              </p:cNvCxnSpPr>
              <p:nvPr/>
            </p:nvCxnSpPr>
            <p:spPr>
              <a:xfrm flipV="1">
                <a:off x="2203992" y="5479441"/>
                <a:ext cx="8164" cy="476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65A5BF7-610D-400A-AD68-B6DC1EF9282B}"/>
                  </a:ext>
                </a:extLst>
              </p:cNvPr>
              <p:cNvCxnSpPr>
                <a:cxnSpLocks/>
                <a:stCxn id="55" idx="6"/>
                <a:endCxn id="58" idx="2"/>
              </p:cNvCxnSpPr>
              <p:nvPr/>
            </p:nvCxnSpPr>
            <p:spPr>
              <a:xfrm flipV="1">
                <a:off x="1251904" y="5250423"/>
                <a:ext cx="731233" cy="2252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Arrow: Right 84">
              <a:extLst>
                <a:ext uri="{FF2B5EF4-FFF2-40B4-BE49-F238E27FC236}">
                  <a16:creationId xmlns:a16="http://schemas.microsoft.com/office/drawing/2014/main" id="{62D01543-E3C0-4384-ADDD-54D395FE0D99}"/>
                </a:ext>
              </a:extLst>
            </p:cNvPr>
            <p:cNvSpPr/>
            <p:nvPr/>
          </p:nvSpPr>
          <p:spPr>
            <a:xfrm>
              <a:off x="7377585" y="5519501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72A21D74-8FB1-42C0-9A60-D79389A175F5}"/>
                </a:ext>
              </a:extLst>
            </p:cNvPr>
            <p:cNvSpPr/>
            <p:nvPr/>
          </p:nvSpPr>
          <p:spPr>
            <a:xfrm>
              <a:off x="4273589" y="5519501"/>
              <a:ext cx="622998" cy="5024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Arrow: Down 86">
              <a:extLst>
                <a:ext uri="{FF2B5EF4-FFF2-40B4-BE49-F238E27FC236}">
                  <a16:creationId xmlns:a16="http://schemas.microsoft.com/office/drawing/2014/main" id="{293B3D8B-577B-4771-A062-CAC081797315}"/>
                </a:ext>
              </a:extLst>
            </p:cNvPr>
            <p:cNvSpPr/>
            <p:nvPr/>
          </p:nvSpPr>
          <p:spPr>
            <a:xfrm>
              <a:off x="5942189" y="4378368"/>
              <a:ext cx="432079" cy="536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Arrow: Down 87">
              <a:extLst>
                <a:ext uri="{FF2B5EF4-FFF2-40B4-BE49-F238E27FC236}">
                  <a16:creationId xmlns:a16="http://schemas.microsoft.com/office/drawing/2014/main" id="{56CB0D76-F7FA-4434-9EBD-EB6AAD2445C5}"/>
                </a:ext>
              </a:extLst>
            </p:cNvPr>
            <p:cNvSpPr/>
            <p:nvPr/>
          </p:nvSpPr>
          <p:spPr>
            <a:xfrm>
              <a:off x="8658944" y="4368163"/>
              <a:ext cx="432079" cy="536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2A8BC5B-7AE1-4571-9F75-9B717D59F54A}"/>
                </a:ext>
              </a:extLst>
            </p:cNvPr>
            <p:cNvGrpSpPr/>
            <p:nvPr/>
          </p:nvGrpSpPr>
          <p:grpSpPr>
            <a:xfrm>
              <a:off x="5398191" y="5100342"/>
              <a:ext cx="1477789" cy="1392533"/>
              <a:chOff x="1465097" y="5021404"/>
              <a:chExt cx="1477789" cy="1392533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687F8C8-93D3-42BE-B016-8232BEF9A637}"/>
                  </a:ext>
                </a:extLst>
              </p:cNvPr>
              <p:cNvSpPr/>
              <p:nvPr/>
            </p:nvSpPr>
            <p:spPr>
              <a:xfrm>
                <a:off x="1974973" y="5955900"/>
                <a:ext cx="458037" cy="4580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CAA2CD3-184B-4D11-9735-0074CC62A5F2}"/>
                  </a:ext>
                </a:extLst>
              </p:cNvPr>
              <p:cNvSpPr/>
              <p:nvPr/>
            </p:nvSpPr>
            <p:spPr>
              <a:xfrm>
                <a:off x="2484849" y="5497863"/>
                <a:ext cx="458037" cy="4580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5F73A89-DAA1-4C6F-968D-88ABCD0A7B9F}"/>
                  </a:ext>
                </a:extLst>
              </p:cNvPr>
              <p:cNvSpPr/>
              <p:nvPr/>
            </p:nvSpPr>
            <p:spPr>
              <a:xfrm>
                <a:off x="1983137" y="5021404"/>
                <a:ext cx="458037" cy="4580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FE53057-14CA-4DC1-8E8B-129E2D38B46E}"/>
                  </a:ext>
                </a:extLst>
              </p:cNvPr>
              <p:cNvSpPr/>
              <p:nvPr/>
            </p:nvSpPr>
            <p:spPr>
              <a:xfrm>
                <a:off x="1465097" y="5497863"/>
                <a:ext cx="458037" cy="45803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CC034399-47B0-40DB-8F7C-D67B7107068A}"/>
                  </a:ext>
                </a:extLst>
              </p:cNvPr>
              <p:cNvCxnSpPr>
                <a:cxnSpLocks/>
                <a:stCxn id="94" idx="0"/>
                <a:endCxn id="93" idx="2"/>
              </p:cNvCxnSpPr>
              <p:nvPr/>
            </p:nvCxnSpPr>
            <p:spPr>
              <a:xfrm flipV="1">
                <a:off x="1694116" y="5250423"/>
                <a:ext cx="289021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A9F67D88-7804-4CF3-AD69-AFF03DBEAFB1}"/>
                  </a:ext>
                </a:extLst>
              </p:cNvPr>
              <p:cNvCxnSpPr>
                <a:stCxn id="93" idx="6"/>
                <a:endCxn id="92" idx="0"/>
              </p:cNvCxnSpPr>
              <p:nvPr/>
            </p:nvCxnSpPr>
            <p:spPr>
              <a:xfrm>
                <a:off x="2441174" y="5250423"/>
                <a:ext cx="272694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228C54CC-E9E7-4FC9-B824-D227F9462C85}"/>
                  </a:ext>
                </a:extLst>
              </p:cNvPr>
              <p:cNvCxnSpPr>
                <a:stCxn id="92" idx="4"/>
                <a:endCxn id="91" idx="6"/>
              </p:cNvCxnSpPr>
              <p:nvPr/>
            </p:nvCxnSpPr>
            <p:spPr>
              <a:xfrm flipH="1">
                <a:off x="2433010" y="5955900"/>
                <a:ext cx="280858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DC6E5BAE-8D65-4A18-85CD-BC5F721DF912}"/>
                  </a:ext>
                </a:extLst>
              </p:cNvPr>
              <p:cNvCxnSpPr>
                <a:cxnSpLocks/>
                <a:stCxn id="91" idx="2"/>
                <a:endCxn id="94" idx="4"/>
              </p:cNvCxnSpPr>
              <p:nvPr/>
            </p:nvCxnSpPr>
            <p:spPr>
              <a:xfrm flipH="1" flipV="1">
                <a:off x="1694116" y="5955900"/>
                <a:ext cx="280857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9586702F-7B5D-4E70-9EFF-8994DF83F764}"/>
                  </a:ext>
                </a:extLst>
              </p:cNvPr>
              <p:cNvCxnSpPr>
                <a:stCxn id="94" idx="6"/>
                <a:endCxn id="92" idx="2"/>
              </p:cNvCxnSpPr>
              <p:nvPr/>
            </p:nvCxnSpPr>
            <p:spPr>
              <a:xfrm>
                <a:off x="1923134" y="5726882"/>
                <a:ext cx="561715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03823181-9DD0-462A-8F3E-3E8003C7BD2D}"/>
                  </a:ext>
                </a:extLst>
              </p:cNvPr>
              <p:cNvCxnSpPr>
                <a:stCxn id="91" idx="0"/>
                <a:endCxn id="93" idx="4"/>
              </p:cNvCxnSpPr>
              <p:nvPr/>
            </p:nvCxnSpPr>
            <p:spPr>
              <a:xfrm flipV="1">
                <a:off x="2203992" y="5479441"/>
                <a:ext cx="8164" cy="476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830B4C6-EE4E-45FB-8324-CDB119561284}"/>
                </a:ext>
              </a:extLst>
            </p:cNvPr>
            <p:cNvGrpSpPr/>
            <p:nvPr/>
          </p:nvGrpSpPr>
          <p:grpSpPr>
            <a:xfrm>
              <a:off x="8645993" y="5100342"/>
              <a:ext cx="967913" cy="1392533"/>
              <a:chOff x="1974973" y="5021404"/>
              <a:chExt cx="967913" cy="1392533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62327D1-B96C-4F93-BB55-64A5B04F0938}"/>
                  </a:ext>
                </a:extLst>
              </p:cNvPr>
              <p:cNvSpPr/>
              <p:nvPr/>
            </p:nvSpPr>
            <p:spPr>
              <a:xfrm>
                <a:off x="1974973" y="5955900"/>
                <a:ext cx="458037" cy="4580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6DB1F59-D107-40E1-843B-C7CF0E0A959A}"/>
                  </a:ext>
                </a:extLst>
              </p:cNvPr>
              <p:cNvSpPr/>
              <p:nvPr/>
            </p:nvSpPr>
            <p:spPr>
              <a:xfrm>
                <a:off x="2484849" y="5497863"/>
                <a:ext cx="458037" cy="45803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EE47C2D-DD79-468A-8020-1D00E584540D}"/>
                  </a:ext>
                </a:extLst>
              </p:cNvPr>
              <p:cNvSpPr/>
              <p:nvPr/>
            </p:nvSpPr>
            <p:spPr>
              <a:xfrm>
                <a:off x="1983137" y="5021404"/>
                <a:ext cx="458037" cy="45803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DA254A1-6733-4142-8A9A-DC5457C4F6D4}"/>
                  </a:ext>
                </a:extLst>
              </p:cNvPr>
              <p:cNvCxnSpPr>
                <a:stCxn id="118" idx="6"/>
                <a:endCxn id="117" idx="0"/>
              </p:cNvCxnSpPr>
              <p:nvPr/>
            </p:nvCxnSpPr>
            <p:spPr>
              <a:xfrm>
                <a:off x="2441174" y="5250423"/>
                <a:ext cx="272694" cy="2474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86BE5082-E594-4B0B-9F33-74B5935469D1}"/>
                  </a:ext>
                </a:extLst>
              </p:cNvPr>
              <p:cNvCxnSpPr>
                <a:stCxn id="117" idx="4"/>
                <a:endCxn id="116" idx="6"/>
              </p:cNvCxnSpPr>
              <p:nvPr/>
            </p:nvCxnSpPr>
            <p:spPr>
              <a:xfrm flipH="1">
                <a:off x="2433010" y="5955900"/>
                <a:ext cx="280858" cy="22901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E2DFBD16-188A-42A8-8AD2-62E9DEC80CAB}"/>
                  </a:ext>
                </a:extLst>
              </p:cNvPr>
              <p:cNvCxnSpPr>
                <a:stCxn id="116" idx="0"/>
                <a:endCxn id="118" idx="4"/>
              </p:cNvCxnSpPr>
              <p:nvPr/>
            </p:nvCxnSpPr>
            <p:spPr>
              <a:xfrm flipV="1">
                <a:off x="2203992" y="5479441"/>
                <a:ext cx="8164" cy="476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60A7B8-BD4D-4FD6-BF0A-8BCA43A5D7DC}"/>
              </a:ext>
            </a:extLst>
          </p:cNvPr>
          <p:cNvSpPr/>
          <p:nvPr/>
        </p:nvSpPr>
        <p:spPr>
          <a:xfrm>
            <a:off x="1889090" y="2258113"/>
            <a:ext cx="9706708" cy="2076778"/>
          </a:xfrm>
          <a:prstGeom prst="rect">
            <a:avLst/>
          </a:prstGeom>
          <a:noFill/>
          <a:ln w="317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DE34D1-6541-4D03-887E-FE8A8A7EF52F}"/>
              </a:ext>
            </a:extLst>
          </p:cNvPr>
          <p:cNvSpPr/>
          <p:nvPr/>
        </p:nvSpPr>
        <p:spPr>
          <a:xfrm>
            <a:off x="1889090" y="5046122"/>
            <a:ext cx="9706708" cy="1502472"/>
          </a:xfrm>
          <a:prstGeom prst="rect">
            <a:avLst/>
          </a:prstGeom>
          <a:noFill/>
          <a:ln w="317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198BE08-4B50-4420-8DA1-D5D4CAA28751}"/>
              </a:ext>
            </a:extLst>
          </p:cNvPr>
          <p:cNvSpPr txBox="1"/>
          <p:nvPr/>
        </p:nvSpPr>
        <p:spPr>
          <a:xfrm>
            <a:off x="336617" y="3015326"/>
            <a:ext cx="1545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C000"/>
                </a:solidFill>
              </a:rPr>
              <a:t>Polygon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33AC2D-D73A-4369-B0F0-3475DF02B5DB}"/>
              </a:ext>
            </a:extLst>
          </p:cNvPr>
          <p:cNvSpPr txBox="1"/>
          <p:nvPr/>
        </p:nvSpPr>
        <p:spPr>
          <a:xfrm>
            <a:off x="562708" y="5531536"/>
            <a:ext cx="123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92D050"/>
                </a:solidFill>
              </a:rPr>
              <a:t>Graph</a:t>
            </a:r>
            <a:endParaRPr lang="zh-CN" altLang="en-US" sz="2800" b="1" dirty="0">
              <a:solidFill>
                <a:srgbClr val="92D050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13F5866-2368-4D7B-A5E5-EC5A9DCB9301}"/>
              </a:ext>
            </a:extLst>
          </p:cNvPr>
          <p:cNvSpPr/>
          <p:nvPr/>
        </p:nvSpPr>
        <p:spPr>
          <a:xfrm>
            <a:off x="6270819" y="2029767"/>
            <a:ext cx="5545833" cy="4752870"/>
          </a:xfrm>
          <a:prstGeom prst="rect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DED7AF3-C580-4E0C-9E28-7B540140BEEA}"/>
              </a:ext>
            </a:extLst>
          </p:cNvPr>
          <p:cNvSpPr txBox="1"/>
          <p:nvPr/>
        </p:nvSpPr>
        <p:spPr>
          <a:xfrm>
            <a:off x="7285338" y="1518493"/>
            <a:ext cx="411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下载影像对应的投影坐标系下相交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CDDF0516-EC89-41FD-9274-28DF6464884C}"/>
              </a:ext>
            </a:extLst>
          </p:cNvPr>
          <p:cNvCxnSpPr>
            <a:cxnSpLocks/>
            <a:stCxn id="4" idx="0"/>
            <a:endCxn id="132" idx="1"/>
          </p:cNvCxnSpPr>
          <p:nvPr/>
        </p:nvCxnSpPr>
        <p:spPr>
          <a:xfrm rot="5400000" flipH="1" flipV="1">
            <a:off x="5140836" y="352618"/>
            <a:ext cx="778571" cy="35104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64726721-3AE1-4776-85F2-14876A95C2AB}"/>
              </a:ext>
            </a:extLst>
          </p:cNvPr>
          <p:cNvSpPr txBox="1"/>
          <p:nvPr/>
        </p:nvSpPr>
        <p:spPr>
          <a:xfrm>
            <a:off x="3897108" y="1750036"/>
            <a:ext cx="2266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经纬度坐标下相交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39F00FE7-BF9B-4E6B-B877-096DB6DD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）区域筛选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3FCD5-28E5-4B5F-A228-DC75E3ACCAAB}"/>
              </a:ext>
            </a:extLst>
          </p:cNvPr>
          <p:cNvSpPr txBox="1"/>
          <p:nvPr/>
        </p:nvSpPr>
        <p:spPr>
          <a:xfrm>
            <a:off x="4689549" y="4484128"/>
            <a:ext cx="220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3-Views Intersection</a:t>
            </a:r>
            <a:endParaRPr lang="zh-CN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CF15E6-49AB-4BBD-BFCB-A630DFBCC7B9}"/>
              </a:ext>
            </a:extLst>
          </p:cNvPr>
          <p:cNvSpPr txBox="1"/>
          <p:nvPr/>
        </p:nvSpPr>
        <p:spPr>
          <a:xfrm>
            <a:off x="7768919" y="4484128"/>
            <a:ext cx="234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Area &amp; Length/Width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20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40CB40-771B-45FE-BDFC-3AB84A7FD4BA}"/>
              </a:ext>
            </a:extLst>
          </p:cNvPr>
          <p:cNvSpPr/>
          <p:nvPr/>
        </p:nvSpPr>
        <p:spPr>
          <a:xfrm>
            <a:off x="8032337" y="2870008"/>
            <a:ext cx="3321461" cy="116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选时间最早的全分辨率影像为基底进行像素对齐与重采样</a:t>
            </a:r>
            <a:endParaRPr lang="en-US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14885-1AD1-4727-A7C6-4C23512C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321" y="681037"/>
            <a:ext cx="3559273" cy="175507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1F948C4-43E1-44E7-B6A1-A3886EAF7DD2}"/>
              </a:ext>
            </a:extLst>
          </p:cNvPr>
          <p:cNvSpPr/>
          <p:nvPr/>
        </p:nvSpPr>
        <p:spPr>
          <a:xfrm rot="16200000">
            <a:off x="7485782" y="1347737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484684-8A20-439E-B2B9-22E6634CB33B}"/>
              </a:ext>
            </a:extLst>
          </p:cNvPr>
          <p:cNvSpPr/>
          <p:nvPr/>
        </p:nvSpPr>
        <p:spPr>
          <a:xfrm>
            <a:off x="8032339" y="1001070"/>
            <a:ext cx="3321461" cy="116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公共区域作</a:t>
            </a:r>
            <a:r>
              <a:rPr lang="en-US" altLang="zh-CN" dirty="0"/>
              <a:t>540m</a:t>
            </a:r>
            <a:r>
              <a:rPr lang="zh-CN" altLang="en-US" dirty="0"/>
              <a:t>（</a:t>
            </a:r>
            <a:r>
              <a:rPr lang="en-US" altLang="zh-CN" dirty="0"/>
              <a:t>50pixel</a:t>
            </a:r>
            <a:r>
              <a:rPr lang="zh-CN" altLang="en-US" dirty="0"/>
              <a:t>）缓冲区后截取影像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0E124D3-AC78-4D25-B0B0-3D4C48156817}"/>
              </a:ext>
            </a:extLst>
          </p:cNvPr>
          <p:cNvSpPr/>
          <p:nvPr/>
        </p:nvSpPr>
        <p:spPr>
          <a:xfrm>
            <a:off x="9446884" y="2287923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C8D1E9F-4251-456C-A6FF-8F8266324257}"/>
              </a:ext>
            </a:extLst>
          </p:cNvPr>
          <p:cNvSpPr/>
          <p:nvPr/>
        </p:nvSpPr>
        <p:spPr>
          <a:xfrm rot="5400000">
            <a:off x="7421546" y="3216675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868E44-526B-4A3E-8EF2-E9599A6BC5D2}"/>
              </a:ext>
            </a:extLst>
          </p:cNvPr>
          <p:cNvSpPr/>
          <p:nvPr/>
        </p:nvSpPr>
        <p:spPr>
          <a:xfrm>
            <a:off x="3981662" y="4817095"/>
            <a:ext cx="3321461" cy="116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截取原始公共区域，分类统计各类矿物指数频率变化曲线</a:t>
            </a:r>
            <a:endParaRPr lang="en-US" altLang="zh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CAF7D9-1F91-4571-88D0-FA60C80B3711}"/>
              </a:ext>
            </a:extLst>
          </p:cNvPr>
          <p:cNvSpPr/>
          <p:nvPr/>
        </p:nvSpPr>
        <p:spPr>
          <a:xfrm>
            <a:off x="3981663" y="2870008"/>
            <a:ext cx="3321461" cy="116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对齐后影像直接用于变化检测</a:t>
            </a:r>
            <a:endParaRPr lang="en-US" altLang="zh-CN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D77AEF3-7369-4C0F-82E8-F71F5A8E9E76}"/>
              </a:ext>
            </a:extLst>
          </p:cNvPr>
          <p:cNvSpPr/>
          <p:nvPr/>
        </p:nvSpPr>
        <p:spPr>
          <a:xfrm rot="5400000">
            <a:off x="3370872" y="3216674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28F4AF35-D038-4951-A976-D82C4F8CDCA8}"/>
              </a:ext>
            </a:extLst>
          </p:cNvPr>
          <p:cNvSpPr/>
          <p:nvPr/>
        </p:nvSpPr>
        <p:spPr>
          <a:xfrm>
            <a:off x="5396207" y="4196626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E3B095B-87F8-4AA9-A4DB-ED953809145A}"/>
              </a:ext>
            </a:extLst>
          </p:cNvPr>
          <p:cNvSpPr/>
          <p:nvPr/>
        </p:nvSpPr>
        <p:spPr>
          <a:xfrm rot="16200000">
            <a:off x="7485782" y="5163762"/>
            <a:ext cx="492369" cy="472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B0212-ACAA-427F-A567-E56BFBDFD83B}"/>
              </a:ext>
            </a:extLst>
          </p:cNvPr>
          <p:cNvSpPr txBox="1"/>
          <p:nvPr/>
        </p:nvSpPr>
        <p:spPr>
          <a:xfrm>
            <a:off x="4613691" y="137390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18 ROIs for test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8F6E9D-3800-4E06-B7BC-B2B748AC9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139" y="4592272"/>
            <a:ext cx="2643855" cy="16152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A4207A-EEEB-4D63-9577-1D2C916F9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44" y="2690084"/>
            <a:ext cx="1372242" cy="17426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3D0A048-9F90-46C6-8801-D2DAF6C09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915" y="2690084"/>
            <a:ext cx="1372242" cy="17426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677B99-56CA-4921-B5F3-73316E9DD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330" y="4554454"/>
            <a:ext cx="1719170" cy="21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9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2F8B27E-7859-48C6-8EED-08C7E494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313" y="2795589"/>
            <a:ext cx="2662607" cy="3381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2FAFD1-BDD0-4D17-8A46-942C439F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77" y="2677934"/>
            <a:ext cx="2662607" cy="3381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）结果展示：空间变化检测（以“</a:t>
            </a:r>
            <a:r>
              <a:rPr lang="en-US" altLang="zh-CN" dirty="0"/>
              <a:t>7-0</a:t>
            </a:r>
            <a:r>
              <a:rPr lang="zh-CN" altLang="en-US" dirty="0"/>
              <a:t>”组中两景为例）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72122-0791-4EA2-A975-9547E69E3B54}"/>
              </a:ext>
            </a:extLst>
          </p:cNvPr>
          <p:cNvSpPr txBox="1"/>
          <p:nvPr/>
        </p:nvSpPr>
        <p:spPr>
          <a:xfrm>
            <a:off x="3786187" y="5988734"/>
            <a:ext cx="461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原始影像</a:t>
            </a:r>
            <a:r>
              <a:rPr lang="en-US" altLang="zh-CN" dirty="0"/>
              <a:t>RGB</a:t>
            </a:r>
            <a:r>
              <a:rPr lang="zh-CN" altLang="en-US" dirty="0"/>
              <a:t>成色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RGB</a:t>
            </a:r>
            <a:r>
              <a:rPr lang="zh-CN" altLang="en-US" dirty="0"/>
              <a:t>波段组合：</a:t>
            </a:r>
            <a:r>
              <a:rPr lang="en-US" altLang="zh-CN" dirty="0"/>
              <a:t>R2529, R1506, R1080</a:t>
            </a:r>
            <a:r>
              <a:rPr lang="zh-CN" altLang="en-US" dirty="0"/>
              <a:t>）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B4A2C-E2BF-46F6-A6B8-5EE263697DB2}"/>
              </a:ext>
            </a:extLst>
          </p:cNvPr>
          <p:cNvSpPr/>
          <p:nvPr/>
        </p:nvSpPr>
        <p:spPr>
          <a:xfrm>
            <a:off x="2884250" y="2308602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frt0000a4a6_07_sr168j_mtr3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01F02-F84C-43E4-9DE6-39C80F694782}"/>
              </a:ext>
            </a:extLst>
          </p:cNvPr>
          <p:cNvSpPr txBox="1"/>
          <p:nvPr/>
        </p:nvSpPr>
        <p:spPr>
          <a:xfrm>
            <a:off x="6351486" y="2308602"/>
            <a:ext cx="295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frt00016fd5_07_sr168j_mtr3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01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）结果展示：空间变化检测（上述两景叠置后按百分比检测）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14586-8628-4AE4-AF68-6353E9EE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78" y="2673109"/>
            <a:ext cx="2662607" cy="3381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3B80A-B31E-402A-AFEB-4CC5EFB99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315" y="2673109"/>
            <a:ext cx="2662607" cy="3381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72122-0791-4EA2-A975-9547E69E3B54}"/>
              </a:ext>
            </a:extLst>
          </p:cNvPr>
          <p:cNvSpPr txBox="1"/>
          <p:nvPr/>
        </p:nvSpPr>
        <p:spPr>
          <a:xfrm>
            <a:off x="794553" y="3902132"/>
            <a:ext cx="2280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RBR</a:t>
            </a:r>
            <a:r>
              <a:rPr lang="zh-CN" altLang="en-US" dirty="0"/>
              <a:t>波段产品，指示地表铁氧化物量（受大气尘埃影响）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EDD7D-1B46-4626-AFAA-47F10E9D7319}"/>
              </a:ext>
            </a:extLst>
          </p:cNvPr>
          <p:cNvSpPr txBox="1"/>
          <p:nvPr/>
        </p:nvSpPr>
        <p:spPr>
          <a:xfrm>
            <a:off x="9029980" y="3902132"/>
            <a:ext cx="2280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BD3100</a:t>
            </a:r>
            <a:r>
              <a:rPr lang="zh-CN" altLang="en-US" dirty="0"/>
              <a:t>波段产品，指示水冰含量</a:t>
            </a:r>
          </a:p>
        </p:txBody>
      </p:sp>
    </p:spTree>
    <p:extLst>
      <p:ext uri="{BB962C8B-B14F-4D97-AF65-F5344CB8AC3E}">
        <p14:creationId xmlns:p14="http://schemas.microsoft.com/office/powerpoint/2010/main" val="282590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E647-6929-41A7-B846-71622E55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研究进展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919B-0C24-4AAB-8863-C43DD563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）结果展示：频率变化曲线（以“</a:t>
            </a:r>
            <a:r>
              <a:rPr lang="en-US" altLang="zh-CN" dirty="0"/>
              <a:t>19-0</a:t>
            </a:r>
            <a:r>
              <a:rPr lang="zh-CN" altLang="en-US" dirty="0"/>
              <a:t>”组为例，含</a:t>
            </a:r>
            <a:r>
              <a:rPr lang="en-US" altLang="zh-CN" dirty="0"/>
              <a:t>18</a:t>
            </a:r>
            <a:r>
              <a:rPr lang="zh-CN" altLang="en-US" dirty="0"/>
              <a:t>景观测）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14586-8628-4AE4-AF68-6353E9EE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00" y="2677423"/>
            <a:ext cx="5534663" cy="3381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3B80A-B31E-402A-AFEB-4CC5EFB99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38" y="2673109"/>
            <a:ext cx="5663804" cy="33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9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1609</Words>
  <Application>Microsoft Office PowerPoint</Application>
  <PresentationFormat>Widescreen</PresentationFormat>
  <Paragraphs>120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Wingdings</vt:lpstr>
      <vt:lpstr>Office Theme</vt:lpstr>
      <vt:lpstr>中期检查</vt:lpstr>
      <vt:lpstr>0.目录</vt:lpstr>
      <vt:lpstr>1.研究目标</vt:lpstr>
      <vt:lpstr>2.研究进展</vt:lpstr>
      <vt:lpstr>2.研究进展</vt:lpstr>
      <vt:lpstr>2.研究进展</vt:lpstr>
      <vt:lpstr>2.研究进展</vt:lpstr>
      <vt:lpstr>2.研究进展</vt:lpstr>
      <vt:lpstr>2.研究进展</vt:lpstr>
      <vt:lpstr>3.研究预期</vt:lpstr>
      <vt:lpstr>3.研究预期</vt:lpstr>
      <vt:lpstr>敬请指导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中期检查</dc:title>
  <dc:creator>Pathfinder</dc:creator>
  <cp:lastModifiedBy>Pathfinder</cp:lastModifiedBy>
  <cp:revision>214</cp:revision>
  <dcterms:created xsi:type="dcterms:W3CDTF">2025-03-23T11:27:54Z</dcterms:created>
  <dcterms:modified xsi:type="dcterms:W3CDTF">2025-03-25T02:41:09Z</dcterms:modified>
</cp:coreProperties>
</file>